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3" r:id="rId3"/>
    <p:sldId id="284" r:id="rId4"/>
    <p:sldId id="285" r:id="rId5"/>
    <p:sldId id="272" r:id="rId6"/>
    <p:sldId id="282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F64"/>
    <a:srgbClr val="000099"/>
    <a:srgbClr val="150860"/>
    <a:srgbClr val="1C1573"/>
    <a:srgbClr val="283E84"/>
    <a:srgbClr val="211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6305" autoAdjust="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E1A3C-79C5-4915-A200-F169B12F561B}" type="datetimeFigureOut">
              <a:rPr lang="en-IN" smtClean="0"/>
              <a:t>25-01-2022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45808-6EFD-40BA-B4BF-684B2CD68D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98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45808-6EFD-40BA-B4BF-684B2CD68DC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86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Contributing to </a:t>
            </a:r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OSS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Projects </a:t>
            </a:r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-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Familiarizing </a:t>
            </a:r>
            <a:r>
              <a:rPr lang="en-IN" dirty="0"/>
              <a:t>yourself with the Open </a:t>
            </a:r>
            <a:r>
              <a:rPr lang="en-IN"/>
              <a:t>Source </a:t>
            </a:r>
            <a:r>
              <a:rPr lang="en-IN" smtClean="0"/>
              <a:t>Software Ecosystem</a:t>
            </a:r>
            <a:endParaRPr lang="en-IN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Assistant 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Familiarizing yourself with an Open Source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160000" cy="480059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dirty="0">
                <a:solidFill>
                  <a:srgbClr val="C00000"/>
                </a:solidFill>
              </a:rPr>
              <a:t>Prerequisites before starting to contribute:</a:t>
            </a:r>
          </a:p>
          <a:p>
            <a:pPr>
              <a:lnSpc>
                <a:spcPct val="150000"/>
              </a:lnSpc>
            </a:pPr>
            <a:r>
              <a:rPr lang="en-IN" dirty="0"/>
              <a:t>Learn a programming language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Get started with any language of your choice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Do not emphasize on learning a new language for contributing to open source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Go with what you already know</a:t>
            </a:r>
          </a:p>
          <a:p>
            <a:pPr lvl="1">
              <a:lnSpc>
                <a:spcPct val="150000"/>
              </a:lnSpc>
            </a:pPr>
            <a:endParaRPr lang="en-IN" sz="1050" dirty="0"/>
          </a:p>
          <a:p>
            <a:pPr>
              <a:lnSpc>
                <a:spcPct val="150000"/>
              </a:lnSpc>
            </a:pPr>
            <a:r>
              <a:rPr lang="en-IN" dirty="0"/>
              <a:t>Familiarize yourself with a Version Control System (VCS)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There are many version control systems such as Git, Mercurial, CVS, and SVN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Git is the most popular and most widely used version control system in the industry</a:t>
            </a:r>
          </a:p>
        </p:txBody>
      </p:sp>
    </p:spTree>
    <p:extLst>
      <p:ext uri="{BB962C8B-B14F-4D97-AF65-F5344CB8AC3E}">
        <p14:creationId xmlns:p14="http://schemas.microsoft.com/office/powerpoint/2010/main" val="124842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Familiarizing yourself with an Open Source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160000" cy="48005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dirty="0" smtClean="0"/>
              <a:t>Search </a:t>
            </a:r>
            <a:r>
              <a:rPr lang="en-IN" dirty="0"/>
              <a:t>an open source project in the chosen language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Navigate </a:t>
            </a:r>
            <a:r>
              <a:rPr lang="en-IN" dirty="0"/>
              <a:t>to the GitHub repository of the selected project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Read the documentation – also search for more information from the projects GitHub pages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Go through the license information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Check if the project has a CLA that needs to be signed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Join their IRC (Internet Relay Chat) channel (</a:t>
            </a:r>
            <a:r>
              <a:rPr lang="en-IN" dirty="0" err="1"/>
              <a:t>Gitter</a:t>
            </a:r>
            <a:r>
              <a:rPr lang="en-IN" dirty="0"/>
              <a:t>/Discord/Slack, etc.). Introduce yourself and seek help whenever </a:t>
            </a:r>
            <a:r>
              <a:rPr lang="en-IN" dirty="0" smtClean="0"/>
              <a:t>required</a:t>
            </a:r>
          </a:p>
          <a:p>
            <a:pPr lvl="1"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r>
              <a:rPr lang="en-IN" dirty="0" smtClean="0"/>
              <a:t>Make sure that the chosen project is an active project</a:t>
            </a:r>
            <a:endParaRPr lang="en-IN" dirty="0"/>
          </a:p>
          <a:p>
            <a:pPr lvl="1">
              <a:lnSpc>
                <a:spcPct val="150000"/>
              </a:lnSpc>
            </a:pPr>
            <a:r>
              <a:rPr lang="en-IN" dirty="0" smtClean="0"/>
              <a:t>Large and active community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127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Familiarizing yourself with an Open Source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143000"/>
            <a:ext cx="10160000" cy="50291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Start with going through beginner-friendly issues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S</a:t>
            </a:r>
            <a:r>
              <a:rPr lang="en-IN" dirty="0" smtClean="0"/>
              <a:t>earch </a:t>
            </a:r>
            <a:r>
              <a:rPr lang="en-IN" dirty="0"/>
              <a:t>for first-timer issues as mentioned above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Try to work on as many issues as you can either across projects or for a single project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You can also create issues after running the application </a:t>
            </a:r>
            <a:r>
              <a:rPr lang="en-IN" dirty="0" smtClean="0"/>
              <a:t>locally</a:t>
            </a:r>
          </a:p>
          <a:p>
            <a:pPr lvl="1">
              <a:lnSpc>
                <a:spcPct val="150000"/>
              </a:lnSpc>
            </a:pPr>
            <a:endParaRPr lang="en-IN" sz="500" dirty="0"/>
          </a:p>
          <a:p>
            <a:pPr marL="0" indent="0">
              <a:lnSpc>
                <a:spcPct val="150000"/>
              </a:lnSpc>
              <a:buNone/>
            </a:pPr>
            <a:r>
              <a:rPr lang="en-IN" dirty="0" smtClean="0">
                <a:solidFill>
                  <a:srgbClr val="C00000"/>
                </a:solidFill>
              </a:rPr>
              <a:t>To </a:t>
            </a:r>
            <a:r>
              <a:rPr lang="en-IN" dirty="0">
                <a:solidFill>
                  <a:srgbClr val="C00000"/>
                </a:solidFill>
              </a:rPr>
              <a:t>search for easy or beginner level issues:</a:t>
            </a:r>
          </a:p>
          <a:p>
            <a:pPr>
              <a:lnSpc>
                <a:spcPct val="150000"/>
              </a:lnSpc>
            </a:pPr>
            <a:r>
              <a:rPr lang="en-IN" dirty="0"/>
              <a:t>Navigate to the repo of the </a:t>
            </a:r>
            <a:r>
              <a:rPr lang="en-IN" dirty="0" smtClean="0"/>
              <a:t>project</a:t>
            </a:r>
          </a:p>
          <a:p>
            <a:pPr>
              <a:lnSpc>
                <a:spcPct val="150000"/>
              </a:lnSpc>
            </a:pPr>
            <a:r>
              <a:rPr lang="en-IN" dirty="0"/>
              <a:t> Different VCS follow different conventions for marking </a:t>
            </a:r>
            <a:r>
              <a:rPr lang="en-IN" dirty="0" smtClean="0"/>
              <a:t>issues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 smtClean="0"/>
              <a:t>Search </a:t>
            </a:r>
            <a:r>
              <a:rPr lang="en-IN" dirty="0"/>
              <a:t>for issues which are marked as follows: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Good First issue </a:t>
            </a:r>
            <a:r>
              <a:rPr lang="en-IN" b="1" dirty="0" err="1"/>
              <a:t>is:issue</a:t>
            </a:r>
            <a:r>
              <a:rPr lang="en-IN" b="1" dirty="0"/>
              <a:t> is: open </a:t>
            </a:r>
            <a:r>
              <a:rPr lang="en-IN" b="1" dirty="0" err="1" smtClean="0"/>
              <a:t>label:good</a:t>
            </a:r>
            <a:r>
              <a:rPr lang="en-IN" b="1" dirty="0" smtClean="0"/>
              <a:t> </a:t>
            </a:r>
            <a:r>
              <a:rPr lang="en-IN" b="1" dirty="0"/>
              <a:t>first </a:t>
            </a:r>
            <a:r>
              <a:rPr lang="en-IN" b="1" dirty="0" smtClean="0"/>
              <a:t>issue</a:t>
            </a:r>
            <a:endParaRPr lang="en-IN" b="1" dirty="0"/>
          </a:p>
          <a:p>
            <a:pPr lvl="1">
              <a:lnSpc>
                <a:spcPct val="100000"/>
              </a:lnSpc>
            </a:pPr>
            <a:r>
              <a:rPr lang="en-IN" dirty="0"/>
              <a:t>Easy Issue: </a:t>
            </a:r>
            <a:r>
              <a:rPr lang="en-IN" b="1" dirty="0" err="1"/>
              <a:t>is:issue</a:t>
            </a:r>
            <a:r>
              <a:rPr lang="en-IN" b="1" dirty="0"/>
              <a:t> is: open </a:t>
            </a:r>
            <a:r>
              <a:rPr lang="en-IN" b="1" dirty="0" err="1"/>
              <a:t>label:easy</a:t>
            </a:r>
            <a:endParaRPr lang="en-IN" b="1" dirty="0"/>
          </a:p>
          <a:p>
            <a:pPr lvl="1">
              <a:lnSpc>
                <a:spcPct val="100000"/>
              </a:lnSpc>
            </a:pPr>
            <a:r>
              <a:rPr lang="en-IN" dirty="0"/>
              <a:t>First Timer Issue: </a:t>
            </a:r>
            <a:r>
              <a:rPr lang="en-IN" b="1" dirty="0" err="1"/>
              <a:t>is:issue</a:t>
            </a:r>
            <a:r>
              <a:rPr lang="en-IN" b="1" dirty="0"/>
              <a:t> </a:t>
            </a:r>
            <a:r>
              <a:rPr lang="en-IN" b="1" dirty="0" err="1"/>
              <a:t>is:open</a:t>
            </a:r>
            <a:r>
              <a:rPr lang="en-IN" b="1" dirty="0"/>
              <a:t> </a:t>
            </a:r>
            <a:r>
              <a:rPr lang="en-IN" b="1" dirty="0" err="1"/>
              <a:t>label:first-timers-only</a:t>
            </a:r>
            <a:endParaRPr lang="en-IN" b="1" dirty="0"/>
          </a:p>
          <a:p>
            <a:pPr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966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Familiarizing yourself with an Open Source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160000" cy="48005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</a:rPr>
              <a:t>Understand the anatomy of the project</a:t>
            </a:r>
            <a:r>
              <a:rPr lang="en-IN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Author, Owner, Maintainers, Contributors, Community, Event organizers</a:t>
            </a:r>
          </a:p>
          <a:p>
            <a:pPr lvl="1">
              <a:lnSpc>
                <a:spcPct val="150000"/>
              </a:lnSpc>
            </a:pPr>
            <a:endParaRPr lang="en-IN" sz="1050" dirty="0"/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</a:rPr>
              <a:t>Read through these documents: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LICENSE: Every open source project </a:t>
            </a:r>
            <a:r>
              <a:rPr lang="en-IN" dirty="0" smtClean="0"/>
              <a:t>consists of a file that describes the license used by it. </a:t>
            </a:r>
            <a:r>
              <a:rPr lang="en-IN" dirty="0"/>
              <a:t>If the project does not have a license, it is not open source.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README: It explain the usefulness of the project; and how it can be used. Might also contains instructions about how a newcomer can start contributing.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CONTRIBUTING: explains </a:t>
            </a:r>
            <a:r>
              <a:rPr lang="en-IN" dirty="0" smtClean="0"/>
              <a:t>the </a:t>
            </a:r>
            <a:r>
              <a:rPr lang="en-IN" dirty="0"/>
              <a:t>types of contributions </a:t>
            </a:r>
            <a:r>
              <a:rPr lang="en-IN" dirty="0" smtClean="0"/>
              <a:t>that are </a:t>
            </a:r>
            <a:r>
              <a:rPr lang="en-IN" dirty="0"/>
              <a:t>needed and how the </a:t>
            </a:r>
            <a:r>
              <a:rPr lang="en-IN" dirty="0" smtClean="0"/>
              <a:t>entire contribution process </a:t>
            </a:r>
            <a:r>
              <a:rPr lang="en-IN" dirty="0"/>
              <a:t>works. This document might NOT be present in many projects; yet its presence indicates that it is a welcoming </a:t>
            </a:r>
            <a:r>
              <a:rPr lang="en-IN" dirty="0" smtClean="0"/>
              <a:t>project, inviting contributors.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75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Familiarizing yourself with an Open Source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160000" cy="48005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CODE_OF_CONDUCT: explains the </a:t>
            </a:r>
            <a:r>
              <a:rPr lang="en-IN" dirty="0" smtClean="0"/>
              <a:t>basic </a:t>
            </a:r>
            <a:r>
              <a:rPr lang="en-IN" dirty="0"/>
              <a:t>rules for participants’ behaviour </a:t>
            </a:r>
            <a:r>
              <a:rPr lang="en-IN" dirty="0" smtClean="0"/>
              <a:t>and </a:t>
            </a:r>
            <a:r>
              <a:rPr lang="en-IN" dirty="0"/>
              <a:t>helps </a:t>
            </a:r>
            <a:r>
              <a:rPr lang="en-IN" dirty="0" smtClean="0"/>
              <a:t>in facilitating the project’s </a:t>
            </a:r>
            <a:r>
              <a:rPr lang="en-IN" dirty="0"/>
              <a:t>welcoming environment. </a:t>
            </a:r>
          </a:p>
          <a:p>
            <a:pPr>
              <a:lnSpc>
                <a:spcPct val="150000"/>
              </a:lnSpc>
            </a:pPr>
            <a:r>
              <a:rPr lang="en-IN" dirty="0"/>
              <a:t>Other documentation: </a:t>
            </a:r>
            <a:r>
              <a:rPr lang="en-IN" dirty="0" smtClean="0"/>
              <a:t>The project might contain some additional </a:t>
            </a:r>
            <a:r>
              <a:rPr lang="en-IN" dirty="0"/>
              <a:t>documentation, such as tutorials, walkthroughs, or governance policies, etc.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C00000"/>
                </a:solidFill>
              </a:rPr>
              <a:t>Familiarize </a:t>
            </a:r>
            <a:r>
              <a:rPr lang="en-IN" dirty="0">
                <a:solidFill>
                  <a:srgbClr val="C00000"/>
                </a:solidFill>
              </a:rPr>
              <a:t>yourself with the communication tools used in the project: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Issue tracker: used to discuss issues related to the project.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Pull requests: used to discuss and review changes that are in progress.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Discussion forums or mailing lists: </a:t>
            </a:r>
            <a:r>
              <a:rPr lang="en-IN" dirty="0" smtClean="0"/>
              <a:t>channels used by some projects </a:t>
            </a:r>
            <a:r>
              <a:rPr lang="en-IN" dirty="0"/>
              <a:t>for conversational topics.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Synchronous chat channel: These are used for casual conversation, collaboration, and quick exchange of messages.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041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029200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</a:p>
          <a:p>
            <a:r>
              <a:rPr lang="en-IN" dirty="0" smtClean="0"/>
              <a:t>Contributing to OSS Projects – </a:t>
            </a:r>
          </a:p>
          <a:p>
            <a:pPr lvl="0"/>
            <a:r>
              <a:rPr lang="en-IN" dirty="0"/>
              <a:t>Starting your own Open Source Project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4601</TotalTime>
  <Words>584</Words>
  <Application>Microsoft Office PowerPoint</Application>
  <PresentationFormat>Widescreen</PresentationFormat>
  <Paragraphs>59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Office Theme</vt:lpstr>
      <vt:lpstr>Contributing to OSS Projects -  Familiarizing yourself with the Open Source Software Ecosystem</vt:lpstr>
      <vt:lpstr>Familiarizing yourself with an Open Source Project</vt:lpstr>
      <vt:lpstr>Familiarizing yourself with an Open Source Project</vt:lpstr>
      <vt:lpstr>Familiarizing yourself with an Open Source Project</vt:lpstr>
      <vt:lpstr>Familiarizing yourself with an Open Source Project</vt:lpstr>
      <vt:lpstr>Familiarizing yourself with an Open Source Project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380</cp:revision>
  <dcterms:created xsi:type="dcterms:W3CDTF">2018-10-16T06:13:57Z</dcterms:created>
  <dcterms:modified xsi:type="dcterms:W3CDTF">2022-01-25T04:06:09Z</dcterms:modified>
</cp:coreProperties>
</file>